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12"/>
  </p:notesMasterIdLst>
  <p:handoutMasterIdLst>
    <p:handoutMasterId r:id="rId13"/>
  </p:handoutMasterIdLst>
  <p:sldIdLst>
    <p:sldId id="214748227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AD1F7"/>
    <a:srgbClr val="463668"/>
    <a:srgbClr val="3A4953"/>
    <a:srgbClr val="091F2C"/>
    <a:srgbClr val="102531"/>
    <a:srgbClr val="70899C"/>
    <a:srgbClr val="A6A6A6"/>
    <a:srgbClr val="1F1F1F"/>
    <a:srgbClr val="A91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77960" autoAdjust="0"/>
  </p:normalViewPr>
  <p:slideViewPr>
    <p:cSldViewPr snapToGrid="0">
      <p:cViewPr varScale="1">
        <p:scale>
          <a:sx n="97" d="100"/>
          <a:sy n="97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31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9:43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9:43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indent="-174570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9:43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12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842A-4DDD-C853-9B79-CAAFC380052A}"/>
              </a:ext>
            </a:extLst>
          </p:cNvPr>
          <p:cNvSpPr txBox="1"/>
          <p:nvPr/>
        </p:nvSpPr>
        <p:spPr>
          <a:xfrm>
            <a:off x="2378528" y="3708179"/>
            <a:ext cx="7434943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Developer CLI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2083707" y="2571266"/>
            <a:ext cx="7434943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Azure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2D035-4726-8481-19FA-59B3ED8E7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498" y="401560"/>
            <a:ext cx="8968487" cy="451460"/>
          </a:xfrm>
        </p:spPr>
        <p:txBody>
          <a:bodyPr/>
          <a:lstStyle/>
          <a:p>
            <a:r>
              <a:rPr lang="en-US" dirty="0"/>
              <a:t>AZD</a:t>
            </a:r>
            <a:endParaRPr lang="uk-UA" dirty="0"/>
          </a:p>
        </p:txBody>
      </p:sp>
      <p:sp>
        <p:nvSpPr>
          <p:cNvPr id="3" name="Rounded Rectangle 12">
            <a:extLst>
              <a:ext uri="{FF2B5EF4-FFF2-40B4-BE49-F238E27FC236}">
                <a16:creationId xmlns:a16="http://schemas.microsoft.com/office/drawing/2014/main" id="{40AF174C-61E3-B81D-1F42-702F9CD93F9D}"/>
              </a:ext>
            </a:extLst>
          </p:cNvPr>
          <p:cNvSpPr/>
          <p:nvPr/>
        </p:nvSpPr>
        <p:spPr>
          <a:xfrm>
            <a:off x="211498" y="990623"/>
            <a:ext cx="11021125" cy="5358807"/>
          </a:xfrm>
          <a:prstGeom prst="roundRect">
            <a:avLst>
              <a:gd name="adj" fmla="val 3459"/>
            </a:avLst>
          </a:prstGeom>
          <a:solidFill>
            <a:srgbClr val="3A4953">
              <a:alpha val="6000"/>
            </a:srgbClr>
          </a:solidFill>
          <a:ln w="12700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chemeClr val="bg1"/>
              </a:solidFill>
              <a:cs typeface="Segoe UI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C6B4235-B813-46DF-A058-866BA0C2C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79368"/>
              </p:ext>
            </p:extLst>
          </p:nvPr>
        </p:nvGraphicFramePr>
        <p:xfrm>
          <a:off x="302754" y="979472"/>
          <a:ext cx="6604248" cy="5358808"/>
        </p:xfrm>
        <a:graphic>
          <a:graphicData uri="http://schemas.openxmlformats.org/drawingml/2006/table">
            <a:tbl>
              <a:tblPr/>
              <a:tblGrid>
                <a:gridCol w="1111317">
                  <a:extLst>
                    <a:ext uri="{9D8B030D-6E8A-4147-A177-3AD203B41FA5}">
                      <a16:colId xmlns:a16="http://schemas.microsoft.com/office/drawing/2014/main" val="39771143"/>
                    </a:ext>
                  </a:extLst>
                </a:gridCol>
                <a:gridCol w="5492931">
                  <a:extLst>
                    <a:ext uri="{9D8B030D-6E8A-4147-A177-3AD203B41FA5}">
                      <a16:colId xmlns:a16="http://schemas.microsoft.com/office/drawing/2014/main" val="1310853679"/>
                    </a:ext>
                  </a:extLst>
                </a:gridCol>
              </a:tblGrid>
              <a:tr h="484209"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Folder/File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500" b="1" i="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Note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3037370"/>
                  </a:ext>
                </a:extLst>
              </a:tr>
              <a:tr h="593116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500" b="1" i="0" u="none" strike="noStrike" kern="1200" dirty="0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Infra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 infra folder that holds the infrastructure as code (Bicep or Terraform) files.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3534654"/>
                  </a:ext>
                </a:extLst>
              </a:tr>
              <a:tr h="921819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500" b="1" i="0" u="none" strike="noStrike" kern="1200" dirty="0" err="1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src</a:t>
                      </a:r>
                      <a:endParaRPr lang="en-US" sz="1500" b="1" i="0" u="none" strike="noStrike" kern="1200" dirty="0">
                        <a:gradFill>
                          <a:gsLst>
                            <a:gs pos="0">
                              <a:srgbClr val="D59ED7"/>
                            </a:gs>
                            <a:gs pos="68000">
                              <a:srgbClr val="8DC8E8"/>
                            </a:gs>
                          </a:gsLst>
                          <a:lin ang="10800000" scaled="1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effectLst/>
                          <a:latin typeface="+mn-lt"/>
                        </a:rPr>
                        <a:t>Contains the application source files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83391519"/>
                  </a:ext>
                </a:extLst>
              </a:tr>
              <a:tr h="1119888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500" b="1" i="0" u="none" strike="noStrike" kern="1200" dirty="0" err="1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azure.yaml</a:t>
                      </a:r>
                      <a:endParaRPr lang="en-US" sz="1500" b="1" i="0" u="none" strike="noStrike" kern="1200" dirty="0">
                        <a:gradFill>
                          <a:gsLst>
                            <a:gs pos="0">
                              <a:srgbClr val="D59ED7"/>
                            </a:gs>
                            <a:gs pos="68000">
                              <a:srgbClr val="8DC8E8"/>
                            </a:gs>
                          </a:gsLst>
                          <a:lin ang="10800000" scaled="1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</a:t>
                      </a:r>
                      <a:r>
                        <a:rPr lang="en-US" sz="1467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azure.yaml</a:t>
                      </a:r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configuration file that maps your application services to the provisioned infrastructure resources.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2151963"/>
                  </a:ext>
                </a:extLst>
              </a:tr>
              <a:tr h="1119888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NZ" sz="1500" b="1" i="0" u="none" strike="noStrike" kern="1200" dirty="0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.azure</a:t>
                      </a:r>
                      <a:endParaRPr lang="en-US" sz="1500" b="1" i="0" u="none" strike="noStrike" kern="1200" dirty="0">
                        <a:gradFill>
                          <a:gsLst>
                            <a:gs pos="0">
                              <a:srgbClr val="D59ED7"/>
                            </a:gs>
                            <a:gs pos="68000">
                              <a:srgbClr val="8DC8E8"/>
                            </a:gs>
                          </a:gsLst>
                          <a:lin ang="10800000" scaled="1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Folder that gets created on </a:t>
                      </a:r>
                      <a:r>
                        <a:rPr lang="en-US" sz="1467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azd</a:t>
                      </a:r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up to hold </a:t>
                      </a:r>
                      <a:r>
                        <a:rPr lang="en-US" dirty="0" err="1"/>
                        <a:t>azd</a:t>
                      </a:r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environment variables.</a:t>
                      </a: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1627696"/>
                  </a:ext>
                </a:extLst>
              </a:tr>
              <a:tr h="1119888">
                <a:tc>
                  <a:txBody>
                    <a:bodyPr/>
                    <a:lstStyle/>
                    <a:p>
                      <a:pPr marL="0" algn="l" defTabSz="932742" rtl="0" eaLnBrk="1" fontAlgn="t" latinLnBrk="0" hangingPunct="1"/>
                      <a:r>
                        <a:rPr lang="en-US" sz="1500" b="1" i="0" u="none" strike="noStrike" kern="1200" dirty="0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500" b="1" i="0" u="none" strike="noStrike" kern="1200" dirty="0" err="1">
                          <a:gradFill>
                            <a:gsLst>
                              <a:gs pos="0">
                                <a:srgbClr val="D59ED7"/>
                              </a:gs>
                              <a:gs pos="68000">
                                <a:srgbClr val="8DC8E8"/>
                              </a:gs>
                            </a:gsLst>
                            <a:lin ang="10800000" scaled="1"/>
                          </a:gra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endParaRPr lang="en-US" sz="1500" b="1" i="0" u="none" strike="noStrike" kern="1200" dirty="0">
                        <a:gradFill>
                          <a:gsLst>
                            <a:gs pos="0">
                              <a:srgbClr val="D59ED7"/>
                            </a:gs>
                            <a:gs pos="68000">
                              <a:srgbClr val="8DC8E8"/>
                            </a:gs>
                          </a:gsLst>
                          <a:lin ang="10800000" scaled="1"/>
                        </a:gra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.</a:t>
                      </a:r>
                      <a:r>
                        <a:rPr lang="en-US" sz="1467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n-US" sz="1467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folder (optional) was added to support CI/CD pipelines through GitHub actions.</a:t>
                      </a:r>
                    </a:p>
                    <a:p>
                      <a:pPr algn="l" fontAlgn="b"/>
                      <a:endParaRPr lang="en-US" sz="1467" b="0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A495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9885426"/>
                  </a:ext>
                </a:extLst>
              </a:tr>
            </a:tbl>
          </a:graphicData>
        </a:graphic>
      </p:graphicFrame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799A6D-8F4C-7E28-2AE2-BB905B0D1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44645" y="1450927"/>
            <a:ext cx="10987978" cy="0"/>
          </a:xfrm>
          <a:prstGeom prst="straightConnector1">
            <a:avLst/>
          </a:prstGeom>
          <a:ln w="1905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>
            <a:outerShdw blurRad="63500" dist="63500" dir="2700000" algn="tl" rotWithShape="0">
              <a:srgbClr val="000000">
                <a:alpha val="5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7BED370A-D801-0EC8-59E4-2FD57697B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7002" y="1269"/>
            <a:ext cx="14849584" cy="6856731"/>
          </a:xfrm>
          <a:prstGeom prst="rect">
            <a:avLst/>
          </a:prstGeom>
        </p:spPr>
      </p:pic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EAFAD26F-35D0-3366-632D-3D794EBC7BB1}"/>
              </a:ext>
            </a:extLst>
          </p:cNvPr>
          <p:cNvSpPr/>
          <p:nvPr/>
        </p:nvSpPr>
        <p:spPr bwMode="auto">
          <a:xfrm>
            <a:off x="6940455" y="770419"/>
            <a:ext cx="2306130" cy="1247951"/>
          </a:xfrm>
          <a:prstGeom prst="roundRect">
            <a:avLst>
              <a:gd name="adj" fmla="val 15948"/>
            </a:avLst>
          </a:prstGeom>
          <a:noFill/>
          <a:ln w="19050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160AA208-627E-1F75-2F2E-C4B8BE49DE65}"/>
              </a:ext>
            </a:extLst>
          </p:cNvPr>
          <p:cNvSpPr/>
          <p:nvPr/>
        </p:nvSpPr>
        <p:spPr bwMode="auto">
          <a:xfrm>
            <a:off x="6940455" y="2018370"/>
            <a:ext cx="2306130" cy="2832410"/>
          </a:xfrm>
          <a:prstGeom prst="roundRect">
            <a:avLst>
              <a:gd name="adj" fmla="val 15948"/>
            </a:avLst>
          </a:prstGeom>
          <a:noFill/>
          <a:ln w="19050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  <p:sp>
        <p:nvSpPr>
          <p:cNvPr id="10" name="Rounded Rectangle 11">
            <a:extLst>
              <a:ext uri="{FF2B5EF4-FFF2-40B4-BE49-F238E27FC236}">
                <a16:creationId xmlns:a16="http://schemas.microsoft.com/office/drawing/2014/main" id="{0E685146-5C73-743B-1B8F-66510577BEC4}"/>
              </a:ext>
            </a:extLst>
          </p:cNvPr>
          <p:cNvSpPr/>
          <p:nvPr/>
        </p:nvSpPr>
        <p:spPr bwMode="auto">
          <a:xfrm>
            <a:off x="6940455" y="4998611"/>
            <a:ext cx="2306130" cy="212906"/>
          </a:xfrm>
          <a:prstGeom prst="roundRect">
            <a:avLst>
              <a:gd name="adj" fmla="val 15948"/>
            </a:avLst>
          </a:prstGeom>
          <a:noFill/>
          <a:ln w="19050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7043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1e3f4ab7-c574-434b-b6d2-f3ccb943dff7}" enabled="1" method="Standard" siteId="{866c7a4c-8a59-4bd3-ad9f-8512a581efc0}" contentBits="0" removed="0"/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145</Words>
  <Application>Microsoft Office PowerPoint</Application>
  <PresentationFormat>Widescreen</PresentationFormat>
  <Paragraphs>21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</vt:i4>
      </vt:variant>
    </vt:vector>
  </HeadingPairs>
  <TitlesOfParts>
    <vt:vector size="22" baseType="lpstr">
      <vt:lpstr>Arial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Semibold</vt:lpstr>
      <vt:lpstr>Segoe UI Variable Display Semilight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AZD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2025-04-24T21:43:43Z</dcterms:created>
  <dcterms:modified xsi:type="dcterms:W3CDTF">2025-04-24T21:43:53Z</dcterms:modified>
</cp:coreProperties>
</file>